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7" r:id="rId4"/>
    <p:sldId id="268" r:id="rId5"/>
    <p:sldId id="261" r:id="rId6"/>
    <p:sldId id="269" r:id="rId7"/>
    <p:sldId id="271" r:id="rId8"/>
    <p:sldId id="273" r:id="rId9"/>
    <p:sldId id="275" r:id="rId10"/>
    <p:sldId id="277" r:id="rId11"/>
    <p:sldId id="278" r:id="rId12"/>
    <p:sldId id="279" r:id="rId13"/>
    <p:sldId id="280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75FC2-100C-477E-8E5D-23FA9CA0EADF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F489F-4538-4DF2-AAC3-251AEAE9BB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Presentation on Wear Measurement</a:t>
            </a: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362200"/>
            <a:ext cx="1446484" cy="144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91200" y="4876800"/>
            <a:ext cx="2895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Irwin O.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Toppo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Mechanical engineering 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Indian Institute of Science, Bangalore, India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2438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219200"/>
            <a:ext cx="2438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5943600" y="3505200"/>
            <a:ext cx="2100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entury Schoolbook" pitchFamily="18" charset="0"/>
              </a:rPr>
              <a:t>Speed 0.8m/sec at 1kg</a:t>
            </a:r>
          </a:p>
        </p:txBody>
      </p: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914400" y="3505200"/>
            <a:ext cx="2100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entury Schoolbook" pitchFamily="18" charset="0"/>
              </a:rPr>
              <a:t>Speed 0.1m/sec at 1kg</a:t>
            </a:r>
          </a:p>
        </p:txBody>
      </p:sp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886200"/>
            <a:ext cx="2438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838200" y="6096000"/>
            <a:ext cx="2100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entury Schoolbook" pitchFamily="18" charset="0"/>
              </a:rPr>
              <a:t>Speed 0.4m/sec at 1kg</a:t>
            </a:r>
          </a:p>
        </p:txBody>
      </p:sp>
      <p:pic>
        <p:nvPicPr>
          <p:cNvPr id="2868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810000"/>
            <a:ext cx="2438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5" name="TextBox 14"/>
          <p:cNvSpPr txBox="1">
            <a:spLocks noChangeArrowheads="1"/>
          </p:cNvSpPr>
          <p:nvPr/>
        </p:nvSpPr>
        <p:spPr bwMode="auto">
          <a:xfrm>
            <a:off x="5867400" y="6096000"/>
            <a:ext cx="2100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entury Schoolbook" pitchFamily="18" charset="0"/>
              </a:rPr>
              <a:t>Speed 0.2m/sec at 1kg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43200" y="228600"/>
            <a:ext cx="394210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SEM Analysis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0" y="914400"/>
            <a:ext cx="2770567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At  vacuum condition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1800" y="64886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Source :Materials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engg,IISc,Bangalore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SAMPLE CALCULATIONS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>
              <a:buNone/>
            </a:pPr>
            <a:r>
              <a:rPr lang="en-US" b="1" u="sng" dirty="0" smtClean="0"/>
              <a:t>Wear Rate Calculations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1200"/>
            <a:ext cx="4495800" cy="3733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34000" y="2971800"/>
            <a:ext cx="35814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Wear Rate = Slope of the steady state region in the graph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= (Y2 – y1)/(x2 – x1)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Case study from </a:t>
            </a:r>
            <a:r>
              <a:rPr lang="en-US" sz="2700" dirty="0" err="1" smtClean="0"/>
              <a:t>Tribology</a:t>
            </a:r>
            <a:r>
              <a:rPr lang="en-US" sz="2700" dirty="0" smtClean="0"/>
              <a:t> international journal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0540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Wear  rate determination by oil examination </a:t>
            </a:r>
          </a:p>
          <a:p>
            <a:pPr>
              <a:buFont typeface="Wingdings" pitchFamily="2" charset="2"/>
              <a:buChar char="Ø"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Helps to avoid secondary damage by identification of wear debris .</a:t>
            </a:r>
          </a:p>
          <a:p>
            <a:pPr>
              <a:buFont typeface="Wingdings" pitchFamily="2" charset="2"/>
              <a:buChar char="Ø"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Wear debris quantification does not always  correlate  with the real wear .</a:t>
            </a:r>
          </a:p>
          <a:p>
            <a:pPr>
              <a:buFont typeface="Wingdings" pitchFamily="2" charset="2"/>
              <a:buChar char="Ø"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Methodology used : spectrometric wear debris measurement  data to obtain parameter of wear condition </a:t>
            </a:r>
          </a:p>
          <a:p>
            <a:pPr>
              <a:buFont typeface="Wingdings" pitchFamily="2" charset="2"/>
              <a:buChar char="Ø"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r>
              <a:rPr lang="en-US" sz="8000" dirty="0" smtClean="0"/>
              <a:t>Reference : </a:t>
            </a:r>
            <a:r>
              <a:rPr lang="en-US" sz="8000" i="1" dirty="0" smtClean="0"/>
              <a:t>Analytic </a:t>
            </a:r>
            <a:r>
              <a:rPr lang="en-US" sz="8000" i="1" dirty="0" err="1" smtClean="0"/>
              <a:t>approch</a:t>
            </a:r>
            <a:r>
              <a:rPr lang="en-US" sz="8000" i="1" dirty="0" smtClean="0"/>
              <a:t>  to wear tare </a:t>
            </a:r>
            <a:r>
              <a:rPr lang="en-US" sz="8000" i="1" dirty="0" err="1" smtClean="0"/>
              <a:t>determinationFor</a:t>
            </a:r>
            <a:r>
              <a:rPr lang="en-US" sz="8000" i="1" dirty="0" smtClean="0"/>
              <a:t> internal </a:t>
            </a:r>
            <a:r>
              <a:rPr lang="en-US" sz="8000" i="1" dirty="0" err="1" smtClean="0"/>
              <a:t>combustio</a:t>
            </a:r>
            <a:r>
              <a:rPr lang="en-US" sz="8000" i="1" dirty="0" smtClean="0"/>
              <a:t> engine  condition </a:t>
            </a:r>
            <a:r>
              <a:rPr lang="en-US" sz="8000" i="1" dirty="0" err="1" smtClean="0"/>
              <a:t>monitering</a:t>
            </a:r>
            <a:r>
              <a:rPr lang="en-US" sz="8000" i="1" dirty="0" smtClean="0"/>
              <a:t> based on oil analysis </a:t>
            </a:r>
            <a:r>
              <a:rPr lang="en-US" sz="8000" i="1" dirty="0" smtClean="0"/>
              <a:t>(</a:t>
            </a:r>
            <a:r>
              <a:rPr lang="en-US" sz="8000" i="1" dirty="0" err="1" smtClean="0"/>
              <a:t>Author:V</a:t>
            </a:r>
            <a:r>
              <a:rPr lang="en-US" sz="8000" i="1" dirty="0" smtClean="0"/>
              <a:t> </a:t>
            </a:r>
            <a:r>
              <a:rPr lang="en-US" sz="8000" i="1" dirty="0" err="1" smtClean="0"/>
              <a:t>Macian</a:t>
            </a:r>
            <a:r>
              <a:rPr lang="en-US" sz="8000" i="1" dirty="0" smtClean="0"/>
              <a:t>, B </a:t>
            </a:r>
            <a:r>
              <a:rPr lang="en-US" sz="8000" i="1" dirty="0" err="1" smtClean="0"/>
              <a:t>Tormos,P.Olmeda</a:t>
            </a:r>
            <a:r>
              <a:rPr lang="en-US" sz="8000" i="1" dirty="0" smtClean="0"/>
              <a:t>, </a:t>
            </a:r>
            <a:r>
              <a:rPr lang="en-US" sz="8000" i="1" dirty="0" err="1" smtClean="0"/>
              <a:t>L.Montoro</a:t>
            </a:r>
            <a:r>
              <a:rPr lang="en-US" sz="8000" i="1" smtClean="0"/>
              <a:t>)</a:t>
            </a:r>
            <a:endParaRPr lang="en-US" sz="8000" i="1" dirty="0" smtClean="0"/>
          </a:p>
          <a:p>
            <a:pPr>
              <a:buNone/>
            </a:pPr>
            <a:r>
              <a:rPr lang="en-US" sz="8000" i="1" dirty="0" smtClean="0"/>
              <a:t> </a:t>
            </a:r>
            <a:endParaRPr lang="en-US" sz="8000" i="1" dirty="0" smtClean="0"/>
          </a:p>
          <a:p>
            <a:endParaRPr lang="en-US" sz="20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581400" cy="4525963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600200"/>
            <a:ext cx="3125878" cy="366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 from </a:t>
            </a:r>
            <a:r>
              <a:rPr lang="en-US" dirty="0" err="1" smtClean="0"/>
              <a:t>Tribology</a:t>
            </a:r>
            <a:r>
              <a:rPr lang="en-US" dirty="0" smtClean="0"/>
              <a:t> international journal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The spectrometer purpose is to determine the elemental content of each debris particle .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Inductively Coupled Plasma (ICP) spectrometer  is used , typically maximum size of  5 micron can be measured .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Quantative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information (concentration) is related to the amount  of electromagnetic radiation that is emitted while qualitative information (which element is present is related to the wavelength at which radiation is emitted 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676400" y="2130425"/>
            <a:ext cx="59436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irwin\sho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85800"/>
            <a:ext cx="6477000" cy="3124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81200" y="228600"/>
            <a:ext cx="502733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cap="all" dirty="0">
                <a:ln w="9000" cmpd="sng">
                  <a:solidFill>
                    <a:schemeClr val="tx1">
                      <a:alpha val="1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50800" dir="5400000" sx="200000" sy="200000" algn="ctr" rotWithShape="0">
                    <a:schemeClr val="bg1">
                      <a:alpha val="3000"/>
                    </a:scheme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Classification of wear</a:t>
            </a:r>
            <a:endParaRPr lang="en-US" sz="2800" b="1" u="sng" cap="all" dirty="0">
              <a:ln w="9000" cmpd="sng">
                <a:solidFill>
                  <a:schemeClr val="tx1">
                    <a:alpha val="1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800" dist="50800" dir="5400000" sx="200000" sy="200000" algn="ctr" rotWithShape="0">
                  <a:schemeClr val="bg1">
                    <a:alpha val="3000"/>
                  </a:schemeClr>
                </a:outerShdw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9600" y="1600199"/>
          <a:ext cx="8077201" cy="5139015"/>
        </p:xfrm>
        <a:graphic>
          <a:graphicData uri="http://schemas.openxmlformats.org/drawingml/2006/table">
            <a:tbl>
              <a:tblPr/>
              <a:tblGrid>
                <a:gridCol w="1636276"/>
                <a:gridCol w="3806220"/>
                <a:gridCol w="2634705"/>
              </a:tblGrid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Type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991" marR="2799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2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Typical characteristics and definitions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991" marR="2799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957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observed In </a:t>
                      </a:r>
                      <a:endParaRPr lang="en-US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991" marR="2799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3059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Sliding wear</a:t>
                      </a:r>
                      <a:endParaRPr lang="en-US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en-US" sz="2000" dirty="0" err="1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delamintation</a:t>
                      </a:r>
                      <a:r>
                        <a:rPr lang="en-US" sz="20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wear)</a:t>
                      </a:r>
                      <a:endParaRPr lang="en-US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991" marR="2799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Wear due to localized bonding between contacting solid surfaces leading to material transfer between the two surfaces or the loss from either surface.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Plastic deformation, crack nucleation and propagation in the surface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991" marR="27991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Sliders, bearing, gears and camshaft.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991" marR="2799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846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Fretting wear</a:t>
                      </a:r>
                      <a:endParaRPr lang="en-US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991" marR="2799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335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Wear arising as a result of fretting (Small amplitude oscillatory motion, usually tangential, between two solid surfaces in contact).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991" marR="27991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Press fit parts with a small relative  Sliding motion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991" marR="2799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844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Abrasive wear</a:t>
                      </a:r>
                      <a:endParaRPr lang="en-US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991" marR="2799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Wear due to hard particles or hard protuberances forced against and moving along a solid surface.</a:t>
                      </a:r>
                      <a:endParaRPr lang="en-US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991" marR="27991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Sliding surfaces </a:t>
                      </a: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,earth-removing </a:t>
                      </a: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Equipment 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991" marR="2799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092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Erosive wear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(solid particle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impingement)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991" marR="2799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Wear due to mechanical interaction between that surface and a fluid, a </a:t>
                      </a: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multi component </a:t>
                      </a: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fluid, or impinging liquid or solid particles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991" marR="27991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Turbine, pipes for coal slurries and helicopter blades </a:t>
                      </a:r>
                      <a:endParaRPr lang="en-US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991" marR="2799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151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Fatigue wear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991" marR="2799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Wear of a solid surface caused by fracture arising from material fatigue.</a:t>
                      </a:r>
                      <a:endParaRPr lang="en-US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991" marR="27991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Ball bearing, roller bearing glassy solid slider</a:t>
                      </a:r>
                      <a:endParaRPr lang="en-US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991" marR="2799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432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Cavitation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wear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991" marR="2799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1915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 form of erosion causing material to wear by the action of vapour bubbles in a very turbulent liquid.</a:t>
                      </a:r>
                      <a:endParaRPr lang="en-US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991" marR="27991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Soft Bearing Surfaces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991" marR="2799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914400" y="9144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Definition 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Wear is progressive damage, involving material loss , occurs on the surface as a result of relative motion between the surfaces.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Wear Measurement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Archard</a:t>
            </a:r>
            <a:r>
              <a:rPr lang="en-US" dirty="0" smtClean="0"/>
              <a:t> wear Equation :          </a:t>
            </a:r>
          </a:p>
          <a:p>
            <a:pPr>
              <a:buNone/>
            </a:pPr>
            <a:r>
              <a:rPr lang="en-US" sz="2000" dirty="0" smtClean="0"/>
              <a:t>  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W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dirty="0" smtClean="0"/>
              <a:t>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w =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wear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en-US" sz="2000" i="1" dirty="0" smtClean="0">
                <a:latin typeface="+mj-lt"/>
                <a:cs typeface="Times New Roman" pitchFamily="18" charset="0"/>
              </a:rPr>
              <a:t>w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= Normal Load on contact</a:t>
            </a:r>
          </a:p>
          <a:p>
            <a:pPr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H= surface hardness of the wearing  material</a:t>
            </a:r>
          </a:p>
          <a:p>
            <a:pPr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= wear coefficient (dimensionless)     </a:t>
            </a:r>
          </a:p>
          <a:p>
            <a:pPr>
              <a:buNone/>
            </a:pPr>
            <a:r>
              <a:rPr lang="en-US" sz="2000" dirty="0" smtClean="0"/>
              <a:t>                                                        </a:t>
            </a:r>
          </a:p>
          <a:p>
            <a:pPr>
              <a:buNone/>
            </a:pPr>
            <a:r>
              <a:rPr lang="en-US" sz="2000" dirty="0" smtClean="0"/>
              <a:t>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W= K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=</a:t>
            </a:r>
            <a:r>
              <a:rPr lang="en-US" sz="2000" dirty="0" smtClean="0"/>
              <a:t> is called Dimensional wear constant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Unit =(volume )/(Load/meter)</a:t>
            </a: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676400" y="42672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962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2438400"/>
            <a:ext cx="276225" cy="790575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4191000"/>
            <a:ext cx="276225" cy="790575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4572000"/>
            <a:ext cx="228600" cy="800100"/>
          </a:xfrm>
          <a:prstGeom prst="rect">
            <a:avLst/>
          </a:prstGeom>
          <a:noFill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Wear Dependence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For Dry/</a:t>
            </a:r>
            <a:r>
              <a:rPr lang="en-US" dirty="0" err="1" smtClean="0"/>
              <a:t>unlubricated</a:t>
            </a:r>
            <a:r>
              <a:rPr lang="en-US" dirty="0" smtClean="0"/>
              <a:t> surfaces sliding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Normal Load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Relative sliding speed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initial temperature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Thermal, Mechanical , chemical properties of the material in contact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No simpler Model to explain wear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MECHANISM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Examination of the wear debris (collected)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240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large lumps imply- adhesive wear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fine particles- oxidative wear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chip like particles-abrasive wear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flake like particles-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delamination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wear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Examination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of the worn surfaces: </a:t>
            </a:r>
          </a:p>
          <a:p>
            <a:pPr marL="274320" indent="-274320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Heavy tearing implies -adhesive wear</a:t>
            </a:r>
          </a:p>
          <a:p>
            <a:pPr marL="274320" indent="-274320"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Scratches imply -abrasive wear</a:t>
            </a:r>
          </a:p>
          <a:p>
            <a:pPr marL="274320" indent="-274320"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burnishing indicates –non adhesive wear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800" y="228600"/>
            <a:ext cx="83262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IDENTIFICATION OF WEAR </a:t>
            </a:r>
            <a:endParaRPr lang="en-US" sz="2000" b="1" u="sng" cap="all" dirty="0">
              <a:ln w="9000" cmpd="sng">
                <a:solidFill>
                  <a:srgbClr val="002060">
                    <a:alpha val="15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50800" dist="50800" dir="5400000" sx="200000" sy="200000" algn="ctr" rotWithShape="0">
                  <a:srgbClr val="000000">
                    <a:alpha val="0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219200"/>
            <a:ext cx="7553325" cy="4057650"/>
          </a:xfrm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914400" y="5334000"/>
            <a:ext cx="7239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Schematic diagram of loading configuration of Pin-on-Disc. </a:t>
            </a:r>
          </a:p>
          <a:p>
            <a:endParaRPr lang="en-US">
              <a:latin typeface="Century Schoolbook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228600"/>
            <a:ext cx="501028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cap="all" dirty="0">
                <a:ln w="9000" cmpd="sng">
                  <a:solidFill>
                    <a:srgbClr val="002060">
                      <a:alpha val="23000"/>
                    </a:srgbClr>
                  </a:solidFill>
                  <a:prstDash val="solid"/>
                </a:ln>
                <a:effectLst>
                  <a:outerShdw blurRad="50800" dist="50800" dir="5400000" sx="200000" sy="200000" algn="ctr" rotWithShape="0">
                    <a:srgbClr val="000000">
                      <a:alpha val="3000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Experimental Set-up</a:t>
            </a:r>
            <a:endParaRPr lang="en-US" sz="3200" b="1" u="sng" cap="all" dirty="0">
              <a:ln w="9000" cmpd="sng">
                <a:solidFill>
                  <a:srgbClr val="002060">
                    <a:alpha val="23000"/>
                  </a:srgbClr>
                </a:solidFill>
                <a:prstDash val="solid"/>
              </a:ln>
              <a:effectLst>
                <a:outerShdw blurRad="50800" dist="50800" dir="5400000" sx="200000" sy="200000" algn="ctr" rotWithShape="0">
                  <a:srgbClr val="000000">
                    <a:alpha val="3000"/>
                  </a:srgbClr>
                </a:outerShdw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066800"/>
            <a:ext cx="7467600" cy="51816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pin and disc were fitted.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wear track diameter was measured.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Load applied in the dead cell.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Values of  displacement , Time, speed, load and diameter of disk were entered.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Displacement value  of every second  and coefficient of friction  were noted from LVDT.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wear values were calculated from  displacement value 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2971800" y="228600"/>
            <a:ext cx="228299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cap="all" dirty="0">
                <a:ln w="9000" cmpd="sng">
                  <a:solidFill>
                    <a:srgbClr val="002060">
                      <a:alpha val="18000"/>
                    </a:srgbClr>
                  </a:solidFill>
                  <a:prstDash val="solid"/>
                </a:ln>
                <a:effectLst>
                  <a:outerShdw blurRad="50800" dist="50800" dir="5400000" sx="200000" sy="200000" algn="ctr" rotWithShape="0">
                    <a:srgbClr val="000000">
                      <a:alpha val="0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Methods</a:t>
            </a:r>
            <a:endParaRPr lang="en-US" sz="3200" b="1" u="sng" cap="all" dirty="0">
              <a:ln w="9000" cmpd="sng">
                <a:solidFill>
                  <a:srgbClr val="002060">
                    <a:alpha val="18000"/>
                  </a:srgbClr>
                </a:solidFill>
                <a:prstDash val="solid"/>
              </a:ln>
              <a:effectLst>
                <a:outerShdw blurRad="50800" dist="50800" dir="5400000" sx="200000" sy="200000" algn="ctr" rotWithShape="0">
                  <a:srgbClr val="000000">
                    <a:alpha val="0"/>
                  </a:srgbClr>
                </a:outerShdw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4114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C:\Documents and Settings\USER\Desktop\Graphs\vacuum condition with different condition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676400"/>
            <a:ext cx="3581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4495800" y="4648200"/>
            <a:ext cx="365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Wear rate of  Ti-6Al-4V under vacuum condition at 1kg,4kg and 8kg</a:t>
            </a: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304800" y="3810000"/>
            <a:ext cx="381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Wear rate of  Ti-6Al-4V under ambient condition at 1kg,4kg and 8kg</a:t>
            </a: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60166" y="381000"/>
            <a:ext cx="26757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cap="all" dirty="0">
                <a:ln w="9000" cmpd="sng">
                  <a:solidFill>
                    <a:schemeClr val="accent4">
                      <a:shade val="50000"/>
                      <a:satMod val="120000"/>
                      <a:alpha val="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Wear Rate</a:t>
            </a:r>
            <a:endParaRPr lang="en-US" sz="3200" b="1" u="sng" cap="all" dirty="0">
              <a:ln w="9000" cmpd="sng">
                <a:solidFill>
                  <a:schemeClr val="accent4">
                    <a:shade val="50000"/>
                    <a:satMod val="120000"/>
                    <a:alpha val="2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3810000"/>
            <a:ext cx="2439988" cy="2244725"/>
          </a:xfrm>
        </p:spPr>
      </p:pic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5029200" y="6096000"/>
            <a:ext cx="2151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entury Schoolbook" pitchFamily="18" charset="0"/>
              </a:rPr>
              <a:t>Speed 0.8m/sec  at 1kg</a:t>
            </a:r>
          </a:p>
        </p:txBody>
      </p:sp>
      <p:sp>
        <p:nvSpPr>
          <p:cNvPr id="27653" name="TextBox 12"/>
          <p:cNvSpPr txBox="1">
            <a:spLocks noChangeArrowheads="1"/>
          </p:cNvSpPr>
          <p:nvPr/>
        </p:nvSpPr>
        <p:spPr bwMode="auto">
          <a:xfrm>
            <a:off x="609600" y="5486400"/>
            <a:ext cx="2100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entury Schoolbook" pitchFamily="18" charset="0"/>
              </a:rPr>
              <a:t>Speed 0.1m/sec at 1kg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219200"/>
            <a:ext cx="2438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2819400"/>
            <a:ext cx="2438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Box 17"/>
          <p:cNvSpPr txBox="1">
            <a:spLocks noChangeArrowheads="1"/>
          </p:cNvSpPr>
          <p:nvPr/>
        </p:nvSpPr>
        <p:spPr bwMode="auto">
          <a:xfrm>
            <a:off x="5334000" y="838200"/>
            <a:ext cx="1354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entury Schoolbook" pitchFamily="18" charset="0"/>
              </a:rPr>
              <a:t>Abrasive wear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67000" y="0"/>
            <a:ext cx="319247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cap="all" dirty="0">
                <a:ln w="9000" cmpd="sng">
                  <a:solidFill>
                    <a:srgbClr val="002060"/>
                  </a:solidFill>
                  <a:prstDash val="solid"/>
                </a:ln>
                <a:effectLst>
                  <a:outerShdw blurRad="38100" dist="38100" dir="2700000" sx="200000" sy="200000" algn="tl">
                    <a:srgbClr val="000000">
                      <a:alpha val="0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SEM Analysis</a:t>
            </a:r>
            <a:endParaRPr lang="en-US" sz="3200" b="1" u="sng" cap="all" dirty="0">
              <a:ln w="9000" cmpd="sng">
                <a:solidFill>
                  <a:srgbClr val="002060"/>
                </a:solidFill>
                <a:prstDash val="solid"/>
              </a:ln>
              <a:effectLst>
                <a:outerShdw blurRad="38100" dist="38100" dir="2700000" sx="200000" sy="200000" algn="tl">
                  <a:srgbClr val="000000">
                    <a:alpha val="0"/>
                  </a:srgbClr>
                </a:outerShdw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3400" y="1981200"/>
            <a:ext cx="3275257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cap="all" dirty="0">
                <a:ln w="0"/>
                <a:effectLst>
                  <a:outerShdw blurRad="50800" dist="50800" dir="5400000" sx="200000" sy="200000" algn="ctr" rotWithShape="0">
                    <a:srgbClr val="000000">
                      <a:alpha val="0"/>
                    </a:srgbClr>
                  </a:outerShdw>
                  <a:reflection blurRad="12700" stA="50000" endPos="50000" dist="5000" dir="5400000" sy="-100000" rotWithShape="0"/>
                </a:effectLst>
                <a:latin typeface="+mn-lt"/>
              </a:rPr>
              <a:t>At  Ambient condition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6248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Source :Materials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engg,IISc,Bangalore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657</Words>
  <Application>Microsoft Office PowerPoint</Application>
  <PresentationFormat>On-screen Show (4:3)</PresentationFormat>
  <Paragraphs>123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Presentation on Wear Measurement</vt:lpstr>
      <vt:lpstr>Slide 2</vt:lpstr>
      <vt:lpstr>Wear Measurement </vt:lpstr>
      <vt:lpstr>Wear Dependence </vt:lpstr>
      <vt:lpstr>MECHANISM</vt:lpstr>
      <vt:lpstr>Slide 6</vt:lpstr>
      <vt:lpstr>Slide 7</vt:lpstr>
      <vt:lpstr>Slide 8</vt:lpstr>
      <vt:lpstr>Slide 9</vt:lpstr>
      <vt:lpstr>Slide 10</vt:lpstr>
      <vt:lpstr>SAMPLE CALCULATIONS </vt:lpstr>
      <vt:lpstr> Case study from Tribology international journal  </vt:lpstr>
      <vt:lpstr>Case study from Tribology international journal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on Wear Measurement</dc:title>
  <dc:creator/>
  <cp:lastModifiedBy>user1</cp:lastModifiedBy>
  <cp:revision>53</cp:revision>
  <dcterms:created xsi:type="dcterms:W3CDTF">2006-08-16T00:00:00Z</dcterms:created>
  <dcterms:modified xsi:type="dcterms:W3CDTF">2012-11-04T13:59:20Z</dcterms:modified>
</cp:coreProperties>
</file>